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7" r:id="rId11"/>
    <p:sldId id="268" r:id="rId12"/>
    <p:sldId id="269" r:id="rId13"/>
    <p:sldId id="270" r:id="rId14"/>
    <p:sldId id="272" r:id="rId15"/>
    <p:sldId id="271" r:id="rId16"/>
    <p:sldId id="265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98" d="100"/>
          <a:sy n="98" d="100"/>
        </p:scale>
        <p:origin x="-62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717D0-14D9-224E-9761-7467CE4D1E6F}" type="datetimeFigureOut">
              <a:rPr lang="en-US" smtClean="0"/>
              <a:pPr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C8CE3-C3B6-0445-A59F-4CF6CC83415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Relationship Id="rId3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Relationship Id="rId3" Type="http://schemas.openxmlformats.org/officeDocument/2006/relationships/image" Target="../media/image16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4" Type="http://schemas.openxmlformats.org/officeDocument/2006/relationships/image" Target="../media/image20.jpeg"/><Relationship Id="rId5" Type="http://schemas.openxmlformats.org/officeDocument/2006/relationships/image" Target="../media/image21.jpeg"/><Relationship Id="rId6" Type="http://schemas.openxmlformats.org/officeDocument/2006/relationships/image" Target="../media/image22.jpeg"/><Relationship Id="rId7" Type="http://schemas.openxmlformats.org/officeDocument/2006/relationships/image" Target="../media/image23.jpeg"/><Relationship Id="rId8" Type="http://schemas.openxmlformats.org/officeDocument/2006/relationships/image" Target="../media/image24.jpeg"/><Relationship Id="rId9" Type="http://schemas.openxmlformats.org/officeDocument/2006/relationships/image" Target="../media/image25.jpeg"/><Relationship Id="rId10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video" Target="file://localhost/Users/freckleface_91/Documents/NASA/Presenation%20Pictures/plasmapause_offsetGEIz_NTSC.m2v.mpg" TargetMode="External"/><Relationship Id="rId2" Type="http://schemas.openxmlformats.org/officeDocument/2006/relationships/slideLayout" Target="../slideLayouts/slideLayout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06517"/>
            <a:ext cx="7772400" cy="1470025"/>
          </a:xfrm>
        </p:spPr>
        <p:txBody>
          <a:bodyPr/>
          <a:lstStyle/>
          <a:p>
            <a:r>
              <a:rPr lang="en-US" dirty="0" smtClean="0">
                <a:latin typeface="Courier New"/>
                <a:cs typeface="Courier New"/>
              </a:rPr>
              <a:t>The Plasmaspheric Plume!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96297" y="3776542"/>
            <a:ext cx="3167198" cy="532464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Kenton E. Miller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845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Mentors: Dr. Brian Walsh and Dr. David </a:t>
            </a:r>
            <a:r>
              <a:rPr lang="en-US" dirty="0" err="1" smtClean="0">
                <a:latin typeface="Courier New"/>
                <a:cs typeface="Courier New"/>
              </a:rPr>
              <a:t>Sibeck</a:t>
            </a:r>
            <a:endParaRPr lang="en-US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09.09.2011.17.00.0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011316" cy="3589355"/>
          </a:xfrm>
          <a:prstGeom prst="rect">
            <a:avLst/>
          </a:prstGeom>
        </p:spPr>
      </p:pic>
      <p:pic>
        <p:nvPicPr>
          <p:cNvPr id="5" name="Picture 4" descr="03.07.2012.18.59.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7167" y="3407943"/>
            <a:ext cx="4816833" cy="34500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lasmasphere+field line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97412" y="0"/>
            <a:ext cx="9947992" cy="68643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01.17.2013.19.00.0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4131" y="3427256"/>
            <a:ext cx="4789869" cy="3430744"/>
          </a:xfrm>
          <a:prstGeom prst="rect">
            <a:avLst/>
          </a:prstGeom>
        </p:spPr>
      </p:pic>
      <p:pic>
        <p:nvPicPr>
          <p:cNvPr id="5" name="Picture 4" descr="01.23.2012.00.00.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785000" cy="34272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04.06.2011.23.00.00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72040" cy="3417974"/>
          </a:xfrm>
          <a:prstGeom prst="rect">
            <a:avLst/>
          </a:prstGeom>
        </p:spPr>
      </p:pic>
      <p:pic>
        <p:nvPicPr>
          <p:cNvPr id="5" name="Picture 4" descr="09.26.2011.23.00.0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1173" y="3417974"/>
            <a:ext cx="4802827" cy="34400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c_137546531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353250" cy="669926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" y="-1"/>
            <a:ext cx="9244701" cy="6621517"/>
            <a:chOff x="0" y="0"/>
            <a:chExt cx="7315200" cy="5239512"/>
          </a:xfrm>
        </p:grpSpPr>
        <p:pic>
          <p:nvPicPr>
            <p:cNvPr id="5" name="Picture 4" descr="14.jpg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438400" cy="1746504"/>
            </a:xfrm>
            <a:prstGeom prst="rect">
              <a:avLst/>
            </a:prstGeom>
          </p:spPr>
        </p:pic>
        <p:pic>
          <p:nvPicPr>
            <p:cNvPr id="6" name="Picture 5" descr="15.jp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38400" y="0"/>
              <a:ext cx="2438400" cy="1746504"/>
            </a:xfrm>
            <a:prstGeom prst="rect">
              <a:avLst/>
            </a:prstGeom>
          </p:spPr>
        </p:pic>
        <p:pic>
          <p:nvPicPr>
            <p:cNvPr id="7" name="Picture 6" descr="16.jp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76800" y="0"/>
              <a:ext cx="2438400" cy="1746504"/>
            </a:xfrm>
            <a:prstGeom prst="rect">
              <a:avLst/>
            </a:prstGeom>
          </p:spPr>
        </p:pic>
        <p:pic>
          <p:nvPicPr>
            <p:cNvPr id="8" name="Picture 7" descr="17.jp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0" y="1746504"/>
              <a:ext cx="2438400" cy="1746504"/>
            </a:xfrm>
            <a:prstGeom prst="rect">
              <a:avLst/>
            </a:prstGeom>
          </p:spPr>
        </p:pic>
        <p:pic>
          <p:nvPicPr>
            <p:cNvPr id="9" name="Picture 8" descr="18.jp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38400" y="1746504"/>
              <a:ext cx="2438400" cy="1746504"/>
            </a:xfrm>
            <a:prstGeom prst="rect">
              <a:avLst/>
            </a:prstGeom>
          </p:spPr>
        </p:pic>
        <p:pic>
          <p:nvPicPr>
            <p:cNvPr id="10" name="Picture 9" descr="19.jpg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76800" y="1746504"/>
              <a:ext cx="2438400" cy="1746504"/>
            </a:xfrm>
            <a:prstGeom prst="rect">
              <a:avLst/>
            </a:prstGeom>
          </p:spPr>
        </p:pic>
        <p:pic>
          <p:nvPicPr>
            <p:cNvPr id="11" name="Picture 10" descr="20.jpg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0" y="3493008"/>
              <a:ext cx="2438400" cy="1746504"/>
            </a:xfrm>
            <a:prstGeom prst="rect">
              <a:avLst/>
            </a:prstGeom>
          </p:spPr>
        </p:pic>
        <p:pic>
          <p:nvPicPr>
            <p:cNvPr id="12" name="Picture 11" descr="21.jp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38400" y="3493008"/>
              <a:ext cx="2438400" cy="1746504"/>
            </a:xfrm>
            <a:prstGeom prst="rect">
              <a:avLst/>
            </a:prstGeom>
          </p:spPr>
        </p:pic>
        <p:pic>
          <p:nvPicPr>
            <p:cNvPr id="13" name="Picture 12" descr="22.jp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876800" y="3493008"/>
              <a:ext cx="2438400" cy="1746504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Stats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4241" y="1697493"/>
            <a:ext cx="8229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Total years catalogued = 3	2013, 2012, 2011</a:t>
            </a:r>
          </a:p>
          <a:p>
            <a:r>
              <a:rPr lang="en-US" sz="2400" dirty="0" smtClean="0">
                <a:latin typeface="Courier New"/>
                <a:cs typeface="Courier New"/>
              </a:rPr>
              <a:t>Total days </a:t>
            </a:r>
            <a:r>
              <a:rPr lang="en-US" sz="2400" dirty="0" err="1" smtClean="0">
                <a:latin typeface="Courier New"/>
                <a:cs typeface="Courier New"/>
              </a:rPr>
              <a:t>w</a:t>
            </a:r>
            <a:r>
              <a:rPr lang="en-US" sz="2400" dirty="0" smtClean="0">
                <a:latin typeface="Courier New"/>
                <a:cs typeface="Courier New"/>
              </a:rPr>
              <a:t>/ DST ≤ -50 = 64</a:t>
            </a:r>
          </a:p>
          <a:p>
            <a:r>
              <a:rPr lang="en-US" sz="2400" dirty="0" smtClean="0">
                <a:latin typeface="Courier New"/>
                <a:cs typeface="Courier New"/>
              </a:rPr>
              <a:t>Total days </a:t>
            </a:r>
            <a:r>
              <a:rPr lang="en-US" sz="2400" dirty="0" err="1" smtClean="0">
                <a:latin typeface="Courier New"/>
                <a:cs typeface="Courier New"/>
              </a:rPr>
              <a:t>w</a:t>
            </a:r>
            <a:r>
              <a:rPr lang="en-US" sz="2400" dirty="0" smtClean="0">
                <a:latin typeface="Courier New"/>
                <a:cs typeface="Courier New"/>
              </a:rPr>
              <a:t>/ plume = 27</a:t>
            </a:r>
          </a:p>
          <a:p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smtClean="0">
                <a:latin typeface="Courier New"/>
                <a:ea typeface="ＭＳ ゴシック"/>
                <a:cs typeface="Courier New"/>
              </a:rPr>
              <a:t>	≅</a:t>
            </a:r>
            <a:r>
              <a:rPr lang="en-US" sz="2400" dirty="0" smtClean="0">
                <a:latin typeface="Courier New"/>
                <a:cs typeface="Courier New"/>
              </a:rPr>
              <a:t> 42 %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4690781"/>
            <a:ext cx="8229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Conclusion: TEC measurements are a good way 				  to determine plume occurrence </a:t>
            </a:r>
            <a:endParaRPr lang="en-US" sz="2400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The </a:t>
            </a:r>
            <a:r>
              <a:rPr lang="en-US" sz="3200" dirty="0" err="1" smtClean="0">
                <a:latin typeface="Courier New"/>
                <a:cs typeface="Courier New"/>
              </a:rPr>
              <a:t>Plasmasphere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697493"/>
            <a:ext cx="8229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Def: the region of dense, cold plasma around the Earth</a:t>
            </a:r>
          </a:p>
          <a:p>
            <a:endParaRPr lang="en-US" dirty="0" smtClean="0">
              <a:latin typeface="Courier New"/>
              <a:cs typeface="Courier New"/>
            </a:endParaRPr>
          </a:p>
          <a:p>
            <a:r>
              <a:rPr lang="en-US" sz="2400" dirty="0" smtClean="0">
                <a:latin typeface="Courier New"/>
                <a:cs typeface="Courier New"/>
              </a:rPr>
              <a:t>Convection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Caused by southward solar wind and reconnection</a:t>
            </a:r>
          </a:p>
          <a:p>
            <a:endParaRPr lang="en-US" dirty="0" smtClean="0">
              <a:latin typeface="Courier New"/>
              <a:cs typeface="Courier New"/>
            </a:endParaRPr>
          </a:p>
          <a:p>
            <a:r>
              <a:rPr lang="en-US" sz="2400" dirty="0" smtClean="0">
                <a:latin typeface="Courier New"/>
                <a:cs typeface="Courier New"/>
              </a:rPr>
              <a:t>Geomagnetic storm</a:t>
            </a:r>
            <a:endParaRPr lang="en-US" dirty="0" smtClean="0">
              <a:latin typeface="Courier New"/>
              <a:cs typeface="Courier New"/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Disturbances of Earth’s magnetosphere due to strong solar wind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lasmapause_offsetGEIz_NTSC.m2v.mpg">
            <a:hlinkClick r:id="" action="ppaction://media"/>
          </p:cNvPr>
          <p:cNvPicPr/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" y="1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Data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697493"/>
            <a:ext cx="8229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TEC (Total Electron Content)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A measurement of the density of electrons along a line of sight</a:t>
            </a:r>
          </a:p>
        </p:txBody>
      </p:sp>
      <p:pic>
        <p:nvPicPr>
          <p:cNvPr id="5" name="Picture 4" descr="Tomography400.bm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882" y="2774711"/>
            <a:ext cx="5948053" cy="37770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Data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697493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DST Index</a:t>
            </a:r>
          </a:p>
          <a:p>
            <a:pPr lvl="1">
              <a:buFont typeface="Arial"/>
              <a:buChar char="•"/>
            </a:pPr>
            <a:r>
              <a:rPr lang="en-US" sz="2000" b="1" dirty="0" smtClean="0">
                <a:latin typeface="Courier New"/>
                <a:cs typeface="Courier New"/>
              </a:rPr>
              <a:t>D</a:t>
            </a:r>
            <a:r>
              <a:rPr lang="en-US" sz="2000" dirty="0" smtClean="0">
                <a:latin typeface="Courier New"/>
                <a:cs typeface="Courier New"/>
              </a:rPr>
              <a:t>isturbed </a:t>
            </a:r>
            <a:r>
              <a:rPr lang="en-US" sz="2000" b="1" dirty="0" err="1" smtClean="0">
                <a:latin typeface="Courier New"/>
                <a:cs typeface="Courier New"/>
              </a:rPr>
              <a:t>ST</a:t>
            </a:r>
            <a:r>
              <a:rPr lang="en-US" sz="2000" dirty="0" err="1" smtClean="0">
                <a:latin typeface="Courier New"/>
                <a:cs typeface="Courier New"/>
              </a:rPr>
              <a:t>orm</a:t>
            </a:r>
            <a:r>
              <a:rPr lang="en-US" sz="2000" dirty="0" smtClean="0">
                <a:latin typeface="Courier New"/>
                <a:cs typeface="Courier New"/>
              </a:rPr>
              <a:t> Index</a:t>
            </a:r>
          </a:p>
        </p:txBody>
      </p:sp>
      <p:pic>
        <p:nvPicPr>
          <p:cNvPr id="5" name="Picture 4" descr="dst12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179166"/>
            <a:ext cx="9144000" cy="27802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How can we study the plume with TEC?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4241" y="1697493"/>
            <a:ext cx="8229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 New"/>
                <a:cs typeface="Courier New"/>
              </a:rPr>
              <a:t>IMAGE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Previous NASA mission</a:t>
            </a:r>
          </a:p>
          <a:p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smtClean="0">
                <a:latin typeface="Courier New"/>
                <a:cs typeface="Courier New"/>
              </a:rPr>
              <a:t>Plasma and magnetic field lines</a:t>
            </a: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Plasma follows field lines</a:t>
            </a:r>
          </a:p>
        </p:txBody>
      </p:sp>
      <p:pic>
        <p:nvPicPr>
          <p:cNvPr id="5" name="Picture 4" descr="Before_After300dpi_Discovery.JPG"/>
          <p:cNvPicPr>
            <a:picLocks noChangeAspect="1"/>
          </p:cNvPicPr>
          <p:nvPr/>
        </p:nvPicPr>
        <p:blipFill>
          <a:blip r:embed="rId2"/>
          <a:srcRect b="49879"/>
          <a:stretch>
            <a:fillRect/>
          </a:stretch>
        </p:blipFill>
        <p:spPr>
          <a:xfrm>
            <a:off x="0" y="3909363"/>
            <a:ext cx="5409674" cy="2948637"/>
          </a:xfrm>
          <a:prstGeom prst="rect">
            <a:avLst/>
          </a:prstGeom>
        </p:spPr>
      </p:pic>
      <p:pic>
        <p:nvPicPr>
          <p:cNvPr id="6" name="Picture 5" descr="a001176_pre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5390" y="3909363"/>
            <a:ext cx="3899024" cy="294863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sz="3200" dirty="0" smtClean="0">
                <a:latin typeface="Courier New"/>
                <a:cs typeface="Courier New"/>
              </a:rPr>
              <a:t>Tools</a:t>
            </a:r>
            <a:endParaRPr lang="en-US" sz="3200" dirty="0">
              <a:latin typeface="Courier New"/>
              <a:cs typeface="Courier New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44241" y="1697493"/>
            <a:ext cx="822960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latin typeface="Courier New"/>
                <a:cs typeface="Courier New"/>
              </a:rPr>
              <a:t>TECmaps</a:t>
            </a:r>
            <a:endParaRPr lang="en-US" sz="2400" dirty="0" smtClean="0">
              <a:latin typeface="Courier New"/>
              <a:cs typeface="Courier New"/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Creates a plot of the TEC on a map of the Earth</a:t>
            </a:r>
          </a:p>
          <a:p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 smtClean="0">
                <a:latin typeface="Courier New"/>
                <a:cs typeface="Courier New"/>
              </a:rPr>
              <a:t>FieldLineTracer</a:t>
            </a:r>
            <a:endParaRPr lang="en-US" sz="2400" dirty="0" smtClean="0">
              <a:latin typeface="Courier New"/>
              <a:cs typeface="Courier New"/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Traces and plots the magnetic field lines of Earth using T96 model</a:t>
            </a:r>
          </a:p>
          <a:p>
            <a:endParaRPr lang="en-US" sz="2400" dirty="0" smtClean="0">
              <a:latin typeface="Courier New"/>
              <a:cs typeface="Courier New"/>
            </a:endParaRPr>
          </a:p>
          <a:p>
            <a:r>
              <a:rPr lang="en-US" sz="2400" dirty="0" err="1" smtClean="0">
                <a:latin typeface="Courier New"/>
                <a:cs typeface="Courier New"/>
              </a:rPr>
              <a:t>SpaceTEC</a:t>
            </a:r>
            <a:r>
              <a:rPr lang="en-US" sz="2400" dirty="0" smtClean="0">
                <a:latin typeface="Courier New"/>
                <a:cs typeface="Courier New"/>
              </a:rPr>
              <a:t> and </a:t>
            </a:r>
            <a:r>
              <a:rPr lang="en-US" sz="2400" dirty="0" err="1" smtClean="0">
                <a:latin typeface="Courier New"/>
                <a:cs typeface="Courier New"/>
              </a:rPr>
              <a:t>SpaceTECMods</a:t>
            </a:r>
            <a:endParaRPr lang="en-US" sz="2400" dirty="0" smtClean="0">
              <a:latin typeface="Courier New"/>
              <a:cs typeface="Courier New"/>
            </a:endParaRPr>
          </a:p>
          <a:p>
            <a:pPr lvl="1">
              <a:buFont typeface="Arial"/>
              <a:buChar char="•"/>
            </a:pPr>
            <a:r>
              <a:rPr lang="en-US" sz="2000" dirty="0" smtClean="0">
                <a:latin typeface="Courier New"/>
                <a:cs typeface="Courier New"/>
              </a:rPr>
              <a:t>Functions and implementation to create a plot of the TEC in the equatorial plane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atPositions.png"/>
          <p:cNvPicPr>
            <a:picLocks noChangeAspect="1"/>
          </p:cNvPicPr>
          <p:nvPr/>
        </p:nvPicPr>
        <p:blipFill>
          <a:blip r:embed="rId2"/>
          <a:srcRect l="12189" t="11684" r="9771" b="10441"/>
          <a:stretch>
            <a:fillRect/>
          </a:stretch>
        </p:blipFill>
        <p:spPr>
          <a:xfrm>
            <a:off x="0" y="0"/>
            <a:ext cx="4626360" cy="3462421"/>
          </a:xfrm>
          <a:prstGeom prst="rect">
            <a:avLst/>
          </a:prstGeom>
        </p:spPr>
      </p:pic>
      <p:pic>
        <p:nvPicPr>
          <p:cNvPr id="6" name="Picture 5" descr="FieldLines1.png"/>
          <p:cNvPicPr>
            <a:picLocks noChangeAspect="1"/>
          </p:cNvPicPr>
          <p:nvPr/>
        </p:nvPicPr>
        <p:blipFill>
          <a:blip r:embed="rId3"/>
          <a:srcRect l="7585" t="6054" r="7488" b="4345"/>
          <a:stretch>
            <a:fillRect/>
          </a:stretch>
        </p:blipFill>
        <p:spPr>
          <a:xfrm>
            <a:off x="4626360" y="3283294"/>
            <a:ext cx="4517641" cy="35747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98910" y="5286847"/>
            <a:ext cx="3472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Ground based GPS receiver coverage (per 10 minutes)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8" name="Up Arrow 7"/>
          <p:cNvSpPr/>
          <p:nvPr/>
        </p:nvSpPr>
        <p:spPr>
          <a:xfrm>
            <a:off x="1652238" y="3643832"/>
            <a:ext cx="583142" cy="1425376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5351952" y="907057"/>
            <a:ext cx="35895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Courier New"/>
                <a:cs typeface="Courier New"/>
              </a:rPr>
              <a:t>Magnetic field lines (T96 model)</a:t>
            </a:r>
            <a:endParaRPr lang="en-US" dirty="0">
              <a:latin typeface="Courier New"/>
              <a:cs typeface="Courier New"/>
            </a:endParaRPr>
          </a:p>
        </p:txBody>
      </p:sp>
      <p:sp>
        <p:nvSpPr>
          <p:cNvPr id="11" name="Up Arrow 10"/>
          <p:cNvSpPr/>
          <p:nvPr/>
        </p:nvSpPr>
        <p:spPr>
          <a:xfrm rot="10800000">
            <a:off x="6638242" y="1857918"/>
            <a:ext cx="583142" cy="1425376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night.png"/>
          <p:cNvPicPr>
            <a:picLocks noChangeAspect="1"/>
          </p:cNvPicPr>
          <p:nvPr/>
        </p:nvPicPr>
        <p:blipFill>
          <a:blip r:embed="rId2"/>
          <a:srcRect l="12304" t="8997" r="12947" b="8347"/>
          <a:stretch>
            <a:fillRect/>
          </a:stretch>
        </p:blipFill>
        <p:spPr>
          <a:xfrm>
            <a:off x="4577734" y="3071036"/>
            <a:ext cx="4566266" cy="3786964"/>
          </a:xfrm>
          <a:prstGeom prst="rect">
            <a:avLst/>
          </a:prstGeom>
        </p:spPr>
      </p:pic>
      <p:pic>
        <p:nvPicPr>
          <p:cNvPr id="7" name="Picture 6" descr="day.png"/>
          <p:cNvPicPr>
            <a:picLocks noChangeAspect="1"/>
          </p:cNvPicPr>
          <p:nvPr/>
        </p:nvPicPr>
        <p:blipFill>
          <a:blip r:embed="rId3"/>
          <a:srcRect l="12161" t="8547" r="14153" b="8325"/>
          <a:stretch>
            <a:fillRect/>
          </a:stretch>
        </p:blipFill>
        <p:spPr>
          <a:xfrm>
            <a:off x="0" y="0"/>
            <a:ext cx="4577733" cy="387323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flipH="1">
            <a:off x="7522903" y="0"/>
            <a:ext cx="1621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latin typeface="Courier New"/>
                <a:cs typeface="Courier New"/>
              </a:rPr>
              <a:t>TECmaps</a:t>
            </a:r>
            <a:endParaRPr lang="en-US" sz="2000" dirty="0">
              <a:latin typeface="Courier New"/>
              <a:cs typeface="Courier New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1821</TotalTime>
  <Words>211</Words>
  <Application>Microsoft Macintosh PowerPoint</Application>
  <PresentationFormat>On-screen Show (4:3)</PresentationFormat>
  <Paragraphs>42</Paragraphs>
  <Slides>16</Slides>
  <Notes>0</Notes>
  <HiddenSlides>0</HiddenSlides>
  <MMClips>1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The Plasmaspheric Plume!</vt:lpstr>
      <vt:lpstr>The Plasmasphere</vt:lpstr>
      <vt:lpstr>Slide 3</vt:lpstr>
      <vt:lpstr>Data</vt:lpstr>
      <vt:lpstr>Data</vt:lpstr>
      <vt:lpstr>How can we study the plume with TEC?</vt:lpstr>
      <vt:lpstr>Tools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Stats</vt:lpstr>
    </vt:vector>
  </TitlesOfParts>
  <Company>George Fox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Plasmaspheric Plume!</dc:title>
  <dc:creator>George Fox University</dc:creator>
  <cp:lastModifiedBy>George Fox University</cp:lastModifiedBy>
  <cp:revision>3</cp:revision>
  <dcterms:created xsi:type="dcterms:W3CDTF">2013-08-06T15:35:50Z</dcterms:created>
  <dcterms:modified xsi:type="dcterms:W3CDTF">2013-08-07T18:03:01Z</dcterms:modified>
</cp:coreProperties>
</file>

<file path=docProps/thumbnail.jpeg>
</file>